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94" r:id="rId3"/>
    <p:sldId id="419" r:id="rId4"/>
    <p:sldId id="300" r:id="rId5"/>
    <p:sldId id="373" r:id="rId6"/>
    <p:sldId id="410" r:id="rId7"/>
    <p:sldId id="411" r:id="rId8"/>
    <p:sldId id="320" r:id="rId9"/>
    <p:sldId id="336" r:id="rId10"/>
    <p:sldId id="303" r:id="rId11"/>
    <p:sldId id="337" r:id="rId12"/>
    <p:sldId id="325" r:id="rId13"/>
    <p:sldId id="420" r:id="rId14"/>
    <p:sldId id="258" r:id="rId15"/>
    <p:sldId id="338" r:id="rId16"/>
    <p:sldId id="395" r:id="rId17"/>
    <p:sldId id="408" r:id="rId18"/>
    <p:sldId id="261" r:id="rId19"/>
    <p:sldId id="259" r:id="rId20"/>
    <p:sldId id="260" r:id="rId21"/>
    <p:sldId id="266" r:id="rId22"/>
    <p:sldId id="377" r:id="rId23"/>
    <p:sldId id="269" r:id="rId24"/>
    <p:sldId id="372" r:id="rId25"/>
    <p:sldId id="264" r:id="rId26"/>
    <p:sldId id="362" r:id="rId27"/>
    <p:sldId id="363" r:id="rId28"/>
    <p:sldId id="364" r:id="rId29"/>
    <p:sldId id="365" r:id="rId30"/>
    <p:sldId id="267" r:id="rId31"/>
    <p:sldId id="265" r:id="rId32"/>
    <p:sldId id="351" r:id="rId33"/>
    <p:sldId id="352" r:id="rId34"/>
    <p:sldId id="270" r:id="rId35"/>
    <p:sldId id="414" r:id="rId36"/>
    <p:sldId id="396" r:id="rId37"/>
    <p:sldId id="398" r:id="rId38"/>
    <p:sldId id="397" r:id="rId39"/>
    <p:sldId id="399" r:id="rId40"/>
    <p:sldId id="344" r:id="rId41"/>
    <p:sldId id="400" r:id="rId42"/>
    <p:sldId id="379" r:id="rId43"/>
    <p:sldId id="380" r:id="rId44"/>
    <p:sldId id="381" r:id="rId45"/>
    <p:sldId id="383" r:id="rId46"/>
    <p:sldId id="384" r:id="rId47"/>
    <p:sldId id="390" r:id="rId48"/>
    <p:sldId id="392" r:id="rId49"/>
    <p:sldId id="393" r:id="rId50"/>
    <p:sldId id="391" r:id="rId51"/>
    <p:sldId id="412" r:id="rId52"/>
    <p:sldId id="413" r:id="rId53"/>
    <p:sldId id="415" r:id="rId54"/>
    <p:sldId id="416" r:id="rId55"/>
    <p:sldId id="388" r:id="rId56"/>
    <p:sldId id="389" r:id="rId57"/>
    <p:sldId id="401" r:id="rId58"/>
    <p:sldId id="402" r:id="rId59"/>
    <p:sldId id="403" r:id="rId60"/>
    <p:sldId id="405" r:id="rId61"/>
    <p:sldId id="404" r:id="rId62"/>
    <p:sldId id="406" r:id="rId63"/>
    <p:sldId id="409" r:id="rId64"/>
    <p:sldId id="407" r:id="rId65"/>
    <p:sldId id="376" r:id="rId66"/>
    <p:sldId id="370" r:id="rId67"/>
    <p:sldId id="282" r:id="rId68"/>
    <p:sldId id="345" r:id="rId69"/>
    <p:sldId id="417" r:id="rId70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6" autoAdjust="0"/>
    <p:restoredTop sz="94679" autoAdjust="0"/>
  </p:normalViewPr>
  <p:slideViewPr>
    <p:cSldViewPr>
      <p:cViewPr>
        <p:scale>
          <a:sx n="120" d="100"/>
          <a:sy n="120" d="100"/>
        </p:scale>
        <p:origin x="-630" y="-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800"/>
    </p:cViewPr>
  </p:sorterViewPr>
  <p:notesViewPr>
    <p:cSldViewPr>
      <p:cViewPr varScale="1">
        <p:scale>
          <a:sx n="74" d="100"/>
          <a:sy n="74" d="100"/>
        </p:scale>
        <p:origin x="-3144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FA7C69F-4C4F-42D1-BC56-AD112E2FB43A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4688E7C-6852-4FEC-B626-18A2E4D18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88E7C-6852-4FEC-B626-18A2E4D183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88E7C-6852-4FEC-B626-18A2E4D183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88E7C-6852-4FEC-B626-18A2E4D183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88E7C-6852-4FEC-B626-18A2E4D183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3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8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10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74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B3B7-2B28-476A-92D5-7CCAFB132DF2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2130B-D2A9-45B5-8535-144A7EBFA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tiff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.pdf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047750"/>
            <a:ext cx="7772400" cy="147002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Role of DNA Methylation in Physiological Development of Neocortical Inhibitory Circuitry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804228" y="3486150"/>
            <a:ext cx="21199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6B6B6B"/>
                </a:solidFill>
                <a:latin typeface="Calibri" pitchFamily="34" charset="0"/>
              </a:rPr>
              <a:t>Alexander </a:t>
            </a:r>
            <a:r>
              <a:rPr lang="en-US" dirty="0" err="1">
                <a:solidFill>
                  <a:srgbClr val="6B6B6B"/>
                </a:solidFill>
                <a:latin typeface="Calibri" pitchFamily="34" charset="0"/>
              </a:rPr>
              <a:t>Flyax</a:t>
            </a:r>
            <a:endParaRPr lang="en-US" dirty="0">
              <a:solidFill>
                <a:srgbClr val="6B6B6B"/>
              </a:solidFill>
              <a:latin typeface="Calibri" pitchFamily="34" charset="0"/>
            </a:endParaRPr>
          </a:p>
          <a:p>
            <a:pPr algn="r"/>
            <a:r>
              <a:rPr lang="en-US" dirty="0" err="1" smtClean="0">
                <a:solidFill>
                  <a:srgbClr val="6B6B6B"/>
                </a:solidFill>
                <a:latin typeface="Calibri" pitchFamily="34" charset="0"/>
              </a:rPr>
              <a:t>Neliano</a:t>
            </a:r>
            <a:r>
              <a:rPr lang="en-US" dirty="0" smtClean="0">
                <a:solidFill>
                  <a:srgbClr val="6B6B6B"/>
                </a:solidFill>
                <a:latin typeface="Calibri" pitchFamily="34" charset="0"/>
              </a:rPr>
              <a:t> lab meeting</a:t>
            </a:r>
            <a:br>
              <a:rPr lang="en-US" dirty="0" smtClean="0">
                <a:solidFill>
                  <a:srgbClr val="6B6B6B"/>
                </a:solidFill>
                <a:latin typeface="Calibri" pitchFamily="34" charset="0"/>
              </a:rPr>
            </a:br>
            <a:r>
              <a:rPr lang="en-US" dirty="0" smtClean="0">
                <a:solidFill>
                  <a:srgbClr val="6B6B6B"/>
                </a:solidFill>
                <a:latin typeface="Calibri" pitchFamily="34" charset="0"/>
              </a:rPr>
              <a:t>13 Feb 2014</a:t>
            </a:r>
            <a:endParaRPr lang="en-US" dirty="0">
              <a:solidFill>
                <a:srgbClr val="6B6B6B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42950"/>
            <a:ext cx="19605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256552"/>
            <a:ext cx="4572000" cy="456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14"/>
          <p:cNvSpPr txBox="1">
            <a:spLocks noChangeArrowheads="1"/>
          </p:cNvSpPr>
          <p:nvPr/>
        </p:nvSpPr>
        <p:spPr bwMode="auto">
          <a:xfrm>
            <a:off x="6172200" y="4824414"/>
            <a:ext cx="17859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Verdana" pitchFamily="34" charset="0"/>
              </a:rPr>
              <a:t>(Hashimoto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0613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731520"/>
            <a:ext cx="2894194" cy="3057185"/>
          </a:xfrm>
          <a:prstGeom prst="rect">
            <a:avLst/>
          </a:prstGeom>
        </p:spPr>
      </p:pic>
      <p:pic>
        <p:nvPicPr>
          <p:cNvPr id="2" name="Picture 2" descr="http://www.schizophreniaforum.org/images/GraysonFig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50"/>
            <a:ext cx="4419600" cy="292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7377747" y="4605178"/>
            <a:ext cx="14509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(Lewis et al., 2005)</a:t>
            </a:r>
          </a:p>
        </p:txBody>
      </p:sp>
      <p:sp>
        <p:nvSpPr>
          <p:cNvPr id="5" name="Rectangle 4"/>
          <p:cNvSpPr/>
          <p:nvPr/>
        </p:nvSpPr>
        <p:spPr>
          <a:xfrm>
            <a:off x="6720840" y="1657350"/>
            <a:ext cx="36576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81915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35" y="57150"/>
            <a:ext cx="2351868" cy="313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" y="361950"/>
            <a:ext cx="4307464" cy="4550046"/>
          </a:xfrm>
          <a:prstGeom prst="rect">
            <a:avLst/>
          </a:prstGeom>
        </p:spPr>
      </p:pic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-76200" y="4916487"/>
            <a:ext cx="14509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(Lewis et al., 2005)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06" y="3181350"/>
            <a:ext cx="159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3479"/>
            <a:ext cx="2106479" cy="416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95800" y="2952750"/>
            <a:ext cx="457200" cy="240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0" y="2584611"/>
            <a:ext cx="457200" cy="240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96746" y="383367"/>
            <a:ext cx="457200" cy="240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77746" y="3714750"/>
            <a:ext cx="457200" cy="240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04000" y="1731318"/>
            <a:ext cx="94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900" b="1" u="sng" dirty="0" smtClean="0"/>
              <a:t>PV-FS INs</a:t>
            </a:r>
            <a:endParaRPr lang="en-US" sz="9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01476" y="-19050"/>
            <a:ext cx="455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B6B6B"/>
                </a:solidFill>
              </a:rPr>
              <a:t>parvalbumin</a:t>
            </a:r>
            <a:r>
              <a:rPr lang="en-US" dirty="0" smtClean="0">
                <a:solidFill>
                  <a:srgbClr val="6B6B6B"/>
                </a:solidFill>
              </a:rPr>
              <a:t>-positive fast-spiking interneurons</a:t>
            </a:r>
            <a:endParaRPr lang="en-US" dirty="0">
              <a:solidFill>
                <a:srgbClr val="6B6B6B"/>
              </a:solidFill>
            </a:endParaRPr>
          </a:p>
        </p:txBody>
      </p:sp>
      <p:cxnSp>
        <p:nvCxnSpPr>
          <p:cNvPr id="43" name="Curved Connector 42"/>
          <p:cNvCxnSpPr/>
          <p:nvPr/>
        </p:nvCxnSpPr>
        <p:spPr>
          <a:xfrm rot="5400000" flipH="1" flipV="1">
            <a:off x="7336726" y="3041274"/>
            <a:ext cx="400697" cy="197606"/>
          </a:xfrm>
          <a:prstGeom prst="curvedConnector3">
            <a:avLst>
              <a:gd name="adj1" fmla="val 99919"/>
            </a:avLst>
          </a:prstGeom>
          <a:ln w="12700" cmpd="sng">
            <a:solidFill>
              <a:schemeClr val="tx2">
                <a:lumMod val="50000"/>
              </a:schemeClr>
            </a:solidFill>
            <a:prstDash val="dash"/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0"/>
          <p:cNvSpPr txBox="1">
            <a:spLocks noChangeArrowheads="1"/>
          </p:cNvSpPr>
          <p:nvPr/>
        </p:nvSpPr>
        <p:spPr bwMode="auto">
          <a:xfrm>
            <a:off x="4419600" y="4764790"/>
            <a:ext cx="21483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Chattopadhyaya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 et al., 2004)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66750"/>
            <a:ext cx="761875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Fast-spiking cells are coincidence detectors/fast integrators: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smooth dendrites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low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in</a:t>
            </a:r>
            <a:r>
              <a:rPr lang="en-US" sz="2000" dirty="0" smtClean="0"/>
              <a:t> and </a:t>
            </a:r>
            <a:r>
              <a:rPr lang="el-GR" sz="2000" dirty="0" smtClean="0"/>
              <a:t>τ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fast AMPA </a:t>
            </a:r>
            <a:r>
              <a:rPr lang="en-US" sz="2000" dirty="0" err="1" smtClean="0"/>
              <a:t>conductances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high dendritic K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channel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depressing excitatory synapses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/>
              <a:buChar char="à"/>
            </a:pPr>
            <a:r>
              <a:rPr lang="en-US" sz="2000" dirty="0" smtClean="0">
                <a:sym typeface="Wingdings" panose="05000000000000000000" pitchFamily="2" charset="2"/>
              </a:rPr>
              <a:t>minimize temporal summation, maximize synchrony detection</a:t>
            </a:r>
          </a:p>
          <a:p>
            <a:pPr marL="342900" indent="-342900">
              <a:buFont typeface="Wingdings"/>
              <a:buChar char="à"/>
            </a:pPr>
            <a:r>
              <a:rPr lang="en-US" sz="2000" dirty="0" smtClean="0">
                <a:sym typeface="Wingdings" panose="05000000000000000000" pitchFamily="2" charset="2"/>
              </a:rPr>
              <a:t>high EPSP/AP coupling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4161"/>
            <a:ext cx="60960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396048" y="46845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3200" y="18324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4150" y="31278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1788" y="3211969"/>
            <a:ext cx="1143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5963" y="3204031"/>
            <a:ext cx="925512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0000" y="3204031"/>
            <a:ext cx="9271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476" y="-19050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FS cells: intrinsic properties</a:t>
            </a:r>
            <a:endParaRPr lang="en-US" dirty="0">
              <a:solidFill>
                <a:srgbClr val="6B6B6B"/>
              </a:solidFill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4747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>
                <a:solidFill>
                  <a:srgbClr val="6B6B6B"/>
                </a:solidFill>
                <a:latin typeface="Verdana" pitchFamily="34" charset="0"/>
              </a:rPr>
              <a:t>Okaty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9060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895349"/>
            <a:ext cx="3953692" cy="358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6400" y="1200150"/>
            <a:ext cx="1855000" cy="24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20" y="3454240"/>
            <a:ext cx="1143000" cy="2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57150"/>
            <a:ext cx="25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excitatory input: </a:t>
            </a:r>
            <a:r>
              <a:rPr lang="en-US" dirty="0" err="1" smtClean="0">
                <a:solidFill>
                  <a:srgbClr val="6B6B6B"/>
                </a:solidFill>
              </a:rPr>
              <a:t>mEPSCs</a:t>
            </a:r>
            <a:endParaRPr lang="en-US" dirty="0">
              <a:solidFill>
                <a:srgbClr val="6B6B6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3075" y="4453401"/>
            <a:ext cx="717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reduction in presynaptic input/post-synaptic sensitivity correlates with coincidence detection 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00150"/>
            <a:ext cx="28999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DNMT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Mecp2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NRG-1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4161"/>
            <a:ext cx="60960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396048" y="46845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3200" y="18324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4150" y="31278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1788" y="3211969"/>
            <a:ext cx="1143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5963" y="3204031"/>
            <a:ext cx="925512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0000" y="3204031"/>
            <a:ext cx="9271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476" y="-19050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FS cells: intrinsic properties</a:t>
            </a:r>
            <a:endParaRPr lang="en-US" dirty="0">
              <a:solidFill>
                <a:srgbClr val="6B6B6B"/>
              </a:solidFill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4747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>
                <a:solidFill>
                  <a:srgbClr val="6B6B6B"/>
                </a:solidFill>
                <a:latin typeface="Verdana" pitchFamily="34" charset="0"/>
              </a:rPr>
              <a:t>Okaty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2715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2104519"/>
            <a:ext cx="321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role of DNA methyltransferases?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953000" y="1428750"/>
            <a:ext cx="36576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err="1" smtClean="0">
                <a:cs typeface="Arial" pitchFamily="34" charset="0"/>
              </a:rPr>
              <a:t>cKOs</a:t>
            </a:r>
            <a:r>
              <a:rPr lang="en-US" baseline="30000" dirty="0" smtClean="0">
                <a:cs typeface="Arial" pitchFamily="34" charset="0"/>
              </a:rPr>
              <a:t>: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smtClean="0">
                <a:cs typeface="Arial" pitchFamily="34" charset="0"/>
              </a:rPr>
              <a:t>DNMT1</a:t>
            </a:r>
            <a:r>
              <a:rPr lang="en-US" baseline="30000" dirty="0" smtClean="0">
                <a:cs typeface="Arial" pitchFamily="34" charset="0"/>
              </a:rPr>
              <a:t>lox/lox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DNMT3a</a:t>
            </a:r>
            <a:r>
              <a:rPr lang="en-US" baseline="30000" dirty="0" smtClean="0">
                <a:cs typeface="Arial" pitchFamily="34" charset="0"/>
              </a:rPr>
              <a:t>lox/lox	(or both)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baseline="30000" dirty="0" smtClean="0">
                <a:cs typeface="Arial" pitchFamily="34" charset="0"/>
              </a:rPr>
              <a:t/>
            </a:r>
            <a:br>
              <a:rPr lang="en-US" baseline="30000" dirty="0" smtClean="0">
                <a:cs typeface="Arial" pitchFamily="34" charset="0"/>
              </a:rPr>
            </a:br>
            <a:r>
              <a:rPr lang="en-US" baseline="30000" dirty="0" smtClean="0">
                <a:cs typeface="Arial" pitchFamily="34" charset="0"/>
              </a:rPr>
              <a:t>controls and HETs:</a:t>
            </a:r>
            <a:endParaRPr lang="en-US" dirty="0" smtClean="0">
              <a:cs typeface="Arial" pitchFamily="34" charset="0"/>
            </a:endParaRPr>
          </a:p>
          <a:p>
            <a:pPr>
              <a:tabLst>
                <a:tab pos="3149600" algn="l"/>
              </a:tabLst>
            </a:pPr>
            <a:r>
              <a:rPr lang="en-US" dirty="0" err="1" smtClean="0">
                <a:cs typeface="Arial" pitchFamily="34" charset="0"/>
              </a:rPr>
              <a:t>DNMT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baseline="30000" dirty="0" smtClean="0">
                <a:cs typeface="Arial" pitchFamily="34" charset="0"/>
              </a:rPr>
              <a:t>/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baseline="30000" dirty="0" smtClean="0">
                <a:cs typeface="Arial" pitchFamily="34" charset="0"/>
              </a:rPr>
              <a:t> </a:t>
            </a:r>
            <a:r>
              <a:rPr lang="en-US" dirty="0" smtClean="0">
                <a:cs typeface="Arial" pitchFamily="34" charset="0"/>
              </a:rPr>
              <a:t> (WT)</a:t>
            </a:r>
            <a:r>
              <a:rPr lang="en-US" baseline="30000" dirty="0" smtClean="0">
                <a:cs typeface="Arial" pitchFamily="34" charset="0"/>
              </a:rPr>
              <a:t/>
            </a:r>
            <a:br>
              <a:rPr lang="en-US" baseline="30000" dirty="0" smtClean="0">
                <a:cs typeface="Arial" pitchFamily="34" charset="0"/>
              </a:rPr>
            </a:br>
            <a:r>
              <a:rPr lang="en-US" dirty="0" err="1" smtClean="0">
                <a:cs typeface="Arial" pitchFamily="34" charset="0"/>
              </a:rPr>
              <a:t>DNMT</a:t>
            </a:r>
            <a:r>
              <a:rPr lang="en-US" baseline="30000" dirty="0" err="1" smtClean="0">
                <a:cs typeface="Arial" pitchFamily="34" charset="0"/>
              </a:rPr>
              <a:t>lox</a:t>
            </a:r>
            <a:r>
              <a:rPr lang="en-US" baseline="30000" dirty="0" smtClean="0">
                <a:cs typeface="Arial" pitchFamily="34" charset="0"/>
              </a:rPr>
              <a:t>/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baseline="30000" dirty="0" smtClean="0">
                <a:cs typeface="Arial" pitchFamily="34" charset="0"/>
              </a:rPr>
              <a:t> </a:t>
            </a:r>
            <a:r>
              <a:rPr lang="en-US" dirty="0" smtClean="0">
                <a:cs typeface="Arial" pitchFamily="34" charset="0"/>
              </a:rPr>
              <a:t>(HET) </a:t>
            </a:r>
            <a:r>
              <a:rPr lang="en-US" baseline="30000" dirty="0" smtClean="0">
                <a:cs typeface="Arial" pitchFamily="34" charset="0"/>
              </a:rPr>
              <a:t/>
            </a:r>
            <a:br>
              <a:rPr lang="en-US" baseline="300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DNMT1</a:t>
            </a:r>
            <a:r>
              <a:rPr lang="en-US" baseline="30000" dirty="0" smtClean="0">
                <a:cs typeface="Arial" pitchFamily="34" charset="0"/>
              </a:rPr>
              <a:t>lox/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dirty="0" smtClean="0">
                <a:cs typeface="Arial" pitchFamily="34" charset="0"/>
              </a:rPr>
              <a:t> + DNMT3a</a:t>
            </a:r>
            <a:r>
              <a:rPr lang="en-US" baseline="30000" dirty="0" smtClean="0">
                <a:cs typeface="Arial" pitchFamily="34" charset="0"/>
              </a:rPr>
              <a:t>lox/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dirty="0" smtClean="0">
                <a:cs typeface="Arial" pitchFamily="34" charset="0"/>
              </a:rPr>
              <a:t> (2x-HET) </a:t>
            </a:r>
            <a:endParaRPr lang="en-US" baseline="30000" dirty="0"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00600" y="1123950"/>
            <a:ext cx="276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PV</a:t>
            </a:r>
            <a:r>
              <a:rPr lang="en-US" baseline="30000" dirty="0" smtClean="0">
                <a:cs typeface="Arial" pitchFamily="34" charset="0"/>
              </a:rPr>
              <a:t>CRE/CRE</a:t>
            </a:r>
            <a:r>
              <a:rPr lang="en-US" dirty="0" smtClean="0">
                <a:cs typeface="Arial" pitchFamily="34" charset="0"/>
              </a:rPr>
              <a:t>  + </a:t>
            </a:r>
            <a:r>
              <a:rPr lang="en-US" dirty="0" err="1" smtClean="0">
                <a:cs typeface="Arial" pitchFamily="34" charset="0"/>
              </a:rPr>
              <a:t>reporter</a:t>
            </a:r>
            <a:r>
              <a:rPr lang="en-US" baseline="30000" dirty="0" err="1" smtClean="0">
                <a:cs typeface="Arial" pitchFamily="34" charset="0"/>
              </a:rPr>
              <a:t>lsl</a:t>
            </a:r>
            <a:r>
              <a:rPr lang="en-US" baseline="30000" dirty="0" smtClean="0">
                <a:cs typeface="Arial" pitchFamily="34" charset="0"/>
              </a:rPr>
              <a:t>/</a:t>
            </a:r>
            <a:r>
              <a:rPr lang="en-US" baseline="30000" dirty="0" err="1" smtClean="0">
                <a:cs typeface="Arial" pitchFamily="34" charset="0"/>
              </a:rPr>
              <a:t>wt</a:t>
            </a:r>
            <a:r>
              <a:rPr lang="en-US" dirty="0" smtClean="0">
                <a:cs typeface="Arial" pitchFamily="34" charset="0"/>
              </a:rPr>
              <a:t> + …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3629" y="-190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alleles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5" y="895350"/>
            <a:ext cx="4052245" cy="193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76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00150"/>
            <a:ext cx="59136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DNMT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NRG-1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project (preliminary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Mecp2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315" y="-19050"/>
            <a:ext cx="20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intrinsic properties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4350"/>
            <a:ext cx="7315200" cy="437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666750"/>
            <a:ext cx="914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315" y="-19050"/>
            <a:ext cx="385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intrinsic properties: P30, SI (BF), layer 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8" y="438150"/>
            <a:ext cx="56393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150"/>
            <a:ext cx="2926077" cy="49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66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4161"/>
            <a:ext cx="60960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396048" y="46845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3200" y="18324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4150" y="3127831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1788" y="3211969"/>
            <a:ext cx="1143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5963" y="3204031"/>
            <a:ext cx="925512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0000" y="3204031"/>
            <a:ext cx="9271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4747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>
                <a:solidFill>
                  <a:srgbClr val="6B6B6B"/>
                </a:solidFill>
                <a:latin typeface="Verdana" pitchFamily="34" charset="0"/>
              </a:rPr>
              <a:t>Okaty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8180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024" y="-19050"/>
            <a:ext cx="305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excitatory input: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mEPSCs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(P30)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477908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4080" y="25717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14800" y="601263"/>
            <a:ext cx="228600" cy="27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52600" y="1123950"/>
            <a:ext cx="76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276350"/>
            <a:ext cx="4572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1095375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0" y="630308"/>
            <a:ext cx="6617046" cy="442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39338" y="66840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29100" y="605296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024" y="265341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024" y="-19050"/>
            <a:ext cx="25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excitatory input: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mEPSCs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477908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4080" y="25717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14800" y="601263"/>
            <a:ext cx="228600" cy="27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2" y="1962150"/>
            <a:ext cx="2275388" cy="312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52600" y="1123950"/>
            <a:ext cx="76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276350"/>
            <a:ext cx="4572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1095375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0" y="630308"/>
            <a:ext cx="6617046" cy="442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39338" y="66840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29100" y="605296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024" y="265341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0707" y="3393445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P15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9731" y="4847987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P15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4804" y="3399542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P30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4804" y="4840238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P30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8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85" y="-19050"/>
            <a:ext cx="16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inhibitory input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7200" y="1153066"/>
            <a:ext cx="4338997" cy="2685408"/>
            <a:chOff x="762474" y="495942"/>
            <a:chExt cx="4338997" cy="2685408"/>
          </a:xfrm>
        </p:grpSpPr>
        <p:sp>
          <p:nvSpPr>
            <p:cNvPr id="29" name="Rectangle 28"/>
            <p:cNvSpPr/>
            <p:nvPr/>
          </p:nvSpPr>
          <p:spPr>
            <a:xfrm>
              <a:off x="3520698" y="609218"/>
              <a:ext cx="6096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62474" y="2114550"/>
              <a:ext cx="521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3a</a:t>
              </a:r>
              <a:r>
                <a:rPr lang="en-US" sz="1600" baseline="30000" dirty="0" smtClean="0"/>
                <a:t>f/f</a:t>
              </a:r>
              <a:endParaRPr lang="en-US" sz="1600" baseline="30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9039" y="138598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</a:t>
              </a:r>
              <a:r>
                <a:rPr lang="en-US" sz="1600" baseline="30000" dirty="0" smtClean="0"/>
                <a:t>f/f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61529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WT</a:t>
              </a:r>
              <a:endParaRPr lang="en-US" sz="16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199" y="495942"/>
              <a:ext cx="3881994" cy="2685408"/>
            </a:xfrm>
            <a:prstGeom prst="rect">
              <a:avLst/>
            </a:prstGeom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124128"/>
              <a:ext cx="1023937" cy="4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768" y="1120171"/>
              <a:ext cx="965703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32428"/>
            <a:ext cx="2914741" cy="40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004" y="-1905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histology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b="21334"/>
          <a:stretch/>
        </p:blipFill>
        <p:spPr bwMode="auto">
          <a:xfrm>
            <a:off x="1447800" y="3338495"/>
            <a:ext cx="2001044" cy="157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b="20881"/>
          <a:stretch/>
        </p:blipFill>
        <p:spPr bwMode="auto">
          <a:xfrm>
            <a:off x="4995672" y="3338495"/>
            <a:ext cx="2048256" cy="162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7" y="647700"/>
            <a:ext cx="2413343" cy="2413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47700"/>
            <a:ext cx="2438400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1400" y="1223485"/>
            <a:ext cx="12525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 err="1" smtClean="0">
                <a:cs typeface="Arial" pitchFamily="34" charset="0"/>
              </a:rPr>
              <a:t>Dnmt</a:t>
            </a:r>
            <a:r>
              <a:rPr lang="en-US" sz="3600" baseline="30000" dirty="0" smtClean="0">
                <a:cs typeface="Arial" pitchFamily="34" charset="0"/>
              </a:rPr>
              <a:t> 3a</a:t>
            </a:r>
            <a:br>
              <a:rPr lang="en-US" sz="3600" baseline="30000" dirty="0" smtClean="0">
                <a:cs typeface="Arial" pitchFamily="34" charset="0"/>
              </a:rPr>
            </a:br>
            <a:r>
              <a:rPr lang="en-US" sz="3600" baseline="30000" dirty="0" err="1" smtClean="0">
                <a:cs typeface="Arial" pitchFamily="34" charset="0"/>
              </a:rPr>
              <a:t>cKO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71011" y="1315819"/>
            <a:ext cx="609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 smtClean="0">
                <a:cs typeface="Arial" pitchFamily="34" charset="0"/>
              </a:rPr>
              <a:t>WT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53" y="2343150"/>
            <a:ext cx="4437047" cy="2265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" y="361950"/>
            <a:ext cx="4594421" cy="3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41" y="666749"/>
            <a:ext cx="4324995" cy="43249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550"/>
            <a:ext cx="4328870" cy="4328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4552950"/>
            <a:ext cx="125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3a</a:t>
            </a:r>
            <a:r>
              <a:rPr lang="en-US" baseline="30000" dirty="0" smtClean="0"/>
              <a:t>f/</a:t>
            </a:r>
            <a:r>
              <a:rPr lang="en-US" baseline="30000" dirty="0" err="1" smtClean="0"/>
              <a:t>wt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7777537" y="282242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3a</a:t>
            </a:r>
            <a:r>
              <a:rPr lang="en-US" baseline="30000" dirty="0" smtClean="0"/>
              <a:t>f/f</a:t>
            </a:r>
            <a:endParaRPr lang="en-US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3642860" y="4564618"/>
            <a:ext cx="100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(anti-PV)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71550"/>
            <a:ext cx="4537421" cy="32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123950"/>
            <a:ext cx="662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“The functional superiority of the human brain is intimately bound up with the prodigious abundance and unusual wealth of forms of the so-called neurons with short axon.”</a:t>
            </a:r>
          </a:p>
          <a:p>
            <a:pPr algn="r"/>
            <a:r>
              <a:rPr lang="en-US" sz="2400" dirty="0"/>
              <a:t>— Santiago Ramón y </a:t>
            </a:r>
            <a:r>
              <a:rPr lang="en-US" sz="2400" dirty="0" err="1" smtClean="0"/>
              <a:t>Cajal</a:t>
            </a:r>
            <a:r>
              <a:rPr lang="en-US" sz="2400" dirty="0" smtClean="0"/>
              <a:t>, 1923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46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1950"/>
            <a:ext cx="56393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2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671991" y="68818"/>
            <a:ext cx="87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210750" y="57150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3a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2495550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5004" y="-19050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targets?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5812" y="634484"/>
            <a:ext cx="8001000" cy="4282494"/>
            <a:chOff x="704850" y="-1928461"/>
            <a:chExt cx="8001000" cy="428249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3345770" y="677633"/>
              <a:ext cx="1873930" cy="9892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574043" y="658971"/>
              <a:ext cx="1836157" cy="101878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04850" y="1962150"/>
              <a:ext cx="8001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2953395" y="438150"/>
              <a:ext cx="152400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43119" y="438150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486400" y="438150"/>
              <a:ext cx="152400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676124" y="438150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60341" y="1973818"/>
              <a:ext cx="698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site A</a:t>
              </a:r>
              <a:endParaRPr lang="en-US" i="1" dirty="0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136220" y="666750"/>
              <a:ext cx="0" cy="83820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657850" y="648088"/>
              <a:ext cx="20214" cy="78066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274941" y="1984701"/>
              <a:ext cx="690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site B</a:t>
              </a:r>
              <a:endParaRPr lang="en-US" i="1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899163" y="1666875"/>
              <a:ext cx="530225" cy="295275"/>
              <a:chOff x="4191000" y="2066925"/>
              <a:chExt cx="530225" cy="295275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42291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41910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43815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43434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5307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44926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46831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46450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410588" y="1666875"/>
              <a:ext cx="530225" cy="295275"/>
              <a:chOff x="4191000" y="2066925"/>
              <a:chExt cx="530225" cy="295275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42291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41910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43815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43434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45307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44926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46831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46450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651749" y="-1928461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2x-HET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834541" y="1581150"/>
              <a:ext cx="862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(effect)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7771" y="742950"/>
            <a:ext cx="8074381" cy="1524000"/>
            <a:chOff x="704462" y="3333750"/>
            <a:chExt cx="8074381" cy="152400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704462" y="4857750"/>
              <a:ext cx="8001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2979680" y="3333750"/>
              <a:ext cx="152400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69404" y="3333750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94149" y="3333750"/>
              <a:ext cx="152400" cy="152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683873" y="3333750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135832" y="3562350"/>
              <a:ext cx="0" cy="83820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657462" y="3543688"/>
              <a:ext cx="20214" cy="78066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2898775" y="4562475"/>
              <a:ext cx="530225" cy="295275"/>
              <a:chOff x="4191000" y="2066925"/>
              <a:chExt cx="530225" cy="295275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42291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41910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43815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43434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45307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44926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46831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>
                <a:off x="46450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410200" y="4562475"/>
              <a:ext cx="530225" cy="295275"/>
              <a:chOff x="4191000" y="2066925"/>
              <a:chExt cx="530225" cy="29527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42291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41910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4381500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4343400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45307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>
              <a:xfrm>
                <a:off x="44926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4683125" y="2153038"/>
                <a:ext cx="0" cy="20916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645025" y="2066925"/>
                <a:ext cx="76200" cy="762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620000" y="4476750"/>
              <a:ext cx="1158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 effect)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7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004" y="-19050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2x-HET and 2x-KO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477908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677" y="30289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53" y="1769822"/>
            <a:ext cx="3985260" cy="30721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9" y="487053"/>
            <a:ext cx="1390650" cy="8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68890"/>
            <a:ext cx="4230769" cy="1668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004" y="-19050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2x-HET and 2x-KO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52" y="361950"/>
            <a:ext cx="2743200" cy="7064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73965"/>
            <a:ext cx="1600200" cy="482388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19" y="660714"/>
            <a:ext cx="859521" cy="4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00" y="837818"/>
            <a:ext cx="1176337" cy="56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29097"/>
            <a:ext cx="3886200" cy="73979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58386" y="427112"/>
            <a:ext cx="279116" cy="247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86206" y="38061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WT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7200" y="1416747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2-HET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8557647" y="380618"/>
            <a:ext cx="457200" cy="1456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78440" y="2257284"/>
            <a:ext cx="67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2x-KO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28600" y="477908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677" y="30289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952750"/>
            <a:ext cx="5605272" cy="2157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61950"/>
            <a:ext cx="1390650" cy="83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5400" y="2903024"/>
            <a:ext cx="1353384" cy="834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52600" y="1962150"/>
            <a:ext cx="1066800" cy="633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7" y="1405297"/>
            <a:ext cx="2834917" cy="37267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3092" y="4933304"/>
            <a:ext cx="426308" cy="17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3420" y="486274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(s)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676400" y="1860921"/>
            <a:ext cx="1295400" cy="734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3950"/>
            <a:ext cx="5029200" cy="218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85750"/>
            <a:ext cx="1752600" cy="46081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62800" y="285750"/>
            <a:ext cx="18288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53208" y="3044448"/>
            <a:ext cx="1828800" cy="1849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81400" y="4095750"/>
            <a:ext cx="534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possibility: de-novo vs. maintenance 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23950"/>
            <a:ext cx="4613337" cy="1890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109641">
            <a:off x="1967150" y="3376773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1+3 KO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109641">
            <a:off x="3096827" y="3301578"/>
            <a:ext cx="119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1 KO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109641">
            <a:off x="3974362" y="3350465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Dnmt</a:t>
            </a:r>
            <a:r>
              <a:rPr lang="en-US" dirty="0" smtClean="0"/>
              <a:t> 3a HET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109641">
            <a:off x="5782248" y="305368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552950"/>
            <a:ext cx="612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*fragments per </a:t>
            </a:r>
            <a:r>
              <a:rPr lang="en-US" dirty="0" err="1" smtClean="0"/>
              <a:t>kilobase</a:t>
            </a:r>
            <a:r>
              <a:rPr lang="en-US" dirty="0" smtClean="0"/>
              <a:t> </a:t>
            </a:r>
            <a:r>
              <a:rPr lang="en-US" dirty="0"/>
              <a:t>of exon per </a:t>
            </a:r>
            <a:r>
              <a:rPr lang="en-US" dirty="0" smtClean="0"/>
              <a:t>million </a:t>
            </a:r>
            <a:r>
              <a:rPr lang="en-US" dirty="0"/>
              <a:t>fragments </a:t>
            </a:r>
            <a:r>
              <a:rPr lang="en-US" dirty="0" smtClean="0"/>
              <a:t>mapped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2800" y="333375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Yasuyuki</a:t>
            </a:r>
            <a:r>
              <a:rPr lang="en-US" sz="1400" dirty="0" smtClean="0"/>
              <a:t> </a:t>
            </a:r>
            <a:r>
              <a:rPr lang="en-US" sz="1400" dirty="0" err="1" smtClean="0"/>
              <a:t>Shima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Alexander </a:t>
            </a:r>
            <a:r>
              <a:rPr lang="en-US" sz="1400" dirty="0" err="1" smtClean="0"/>
              <a:t>Christopharo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80385" y="211853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FPKM*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61950"/>
            <a:ext cx="394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NCBI gene match:  </a:t>
            </a:r>
            <a:r>
              <a:rPr lang="en-US" i="1" dirty="0" err="1" smtClean="0"/>
              <a:t>takusan</a:t>
            </a:r>
            <a:r>
              <a:rPr lang="en-US" i="1" dirty="0" smtClean="0"/>
              <a:t>*</a:t>
            </a:r>
            <a:r>
              <a:rPr lang="en-US" dirty="0" smtClean="0"/>
              <a:t> gene family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6350"/>
            <a:ext cx="62233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46616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* “many genes”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478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61950"/>
            <a:ext cx="20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takusan</a:t>
            </a:r>
            <a:r>
              <a:rPr lang="en-US" dirty="0" smtClean="0"/>
              <a:t> gene family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47750"/>
            <a:ext cx="5029200" cy="35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8425" y="39110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ch.</a:t>
            </a:r>
            <a:r>
              <a:rPr lang="en-US" dirty="0" smtClean="0"/>
              <a:t> 14</a:t>
            </a:r>
            <a:endParaRPr lang="en-US" dirty="0"/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2554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Tu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2007)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61950"/>
            <a:ext cx="277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over-expression of </a:t>
            </a:r>
            <a:r>
              <a:rPr lang="en-US" dirty="0" err="1" smtClean="0"/>
              <a:t>takusan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230541"/>
            <a:ext cx="5915025" cy="29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2554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Tu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2007)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8687" y="124186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583355" y="4814455"/>
            <a:ext cx="12554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Tu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2007)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93" y="1428750"/>
            <a:ext cx="6362700" cy="284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60396" y="13525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46396" y="1465305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8684" y="1742817"/>
            <a:ext cx="56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1582" y="296098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361950"/>
            <a:ext cx="277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over-expression of </a:t>
            </a:r>
            <a:r>
              <a:rPr lang="en-US" dirty="0" err="1" smtClean="0"/>
              <a:t>takusan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00" y="838200"/>
            <a:ext cx="3276600" cy="239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DNA Methylation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92708" y="3183395"/>
            <a:ext cx="4705350" cy="1447800"/>
            <a:chOff x="4352118" y="3409950"/>
            <a:chExt cx="4705350" cy="1447800"/>
          </a:xfrm>
        </p:grpSpPr>
        <p:pic>
          <p:nvPicPr>
            <p:cNvPr id="18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2118" y="3409950"/>
              <a:ext cx="4705350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71643" y="3409950"/>
              <a:ext cx="809625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10786"/>
            <a:ext cx="3133467" cy="282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71550"/>
            <a:ext cx="3819525" cy="15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7564870" y="4857749"/>
            <a:ext cx="15440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Sweatt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 et al., 2013)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4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438150"/>
            <a:ext cx="7315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Dnmt</a:t>
            </a:r>
            <a:r>
              <a:rPr lang="en-US" sz="2400" dirty="0" smtClean="0"/>
              <a:t> 1 and 3a in FS-PV interneurons:</a:t>
            </a:r>
            <a:endParaRPr lang="en-US" sz="2400" dirty="0"/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dirty="0" smtClean="0"/>
              <a:t>important for maintenance/maturation of “passive”, but not “active”, intrinsic properties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dirty="0" smtClean="0"/>
              <a:t>important for maintenance of excitatory, but not inhibitory, synaptic input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dirty="0" err="1" smtClean="0"/>
              <a:t>haplo</a:t>
            </a:r>
            <a:r>
              <a:rPr lang="en-US" sz="2400" dirty="0" smtClean="0"/>
              <a:t>-sufficient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400" dirty="0" smtClean="0"/>
              <a:t>likely to have different targets of methylation</a:t>
            </a:r>
          </a:p>
          <a:p>
            <a:pPr marL="457200" indent="-457200">
              <a:buFont typeface="Courier New" pitchFamily="49" charset="0"/>
              <a:buChar char="o"/>
            </a:pPr>
            <a:endParaRPr lang="en-US" sz="2400" dirty="0" smtClean="0"/>
          </a:p>
          <a:p>
            <a:r>
              <a:rPr lang="en-US" sz="2400" dirty="0" smtClean="0"/>
              <a:t>~ potential methylation target of interest: </a:t>
            </a:r>
            <a:r>
              <a:rPr lang="en-US" sz="2400" dirty="0" err="1" smtClean="0"/>
              <a:t>takusan</a:t>
            </a:r>
            <a:r>
              <a:rPr lang="en-US" sz="2400" dirty="0" smtClean="0"/>
              <a:t> gene family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04" y="-19050"/>
            <a:ext cx="10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00150"/>
            <a:ext cx="59136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Brief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DNMT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NRG-1 </a:t>
            </a:r>
            <a:r>
              <a:rPr lang="en-US" sz="3200" dirty="0" smtClean="0"/>
              <a:t>project (preliminary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Mecp2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024" y="-19050"/>
            <a:ext cx="25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excitatory input: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mEPSCs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477908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4080" y="25717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14800" y="601263"/>
            <a:ext cx="228600" cy="27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2" y="1962150"/>
            <a:ext cx="2275388" cy="312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52600" y="1123950"/>
            <a:ext cx="76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276350"/>
            <a:ext cx="4572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9000" y="1095375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0" y="630308"/>
            <a:ext cx="6617046" cy="442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39338" y="66840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29100" y="605296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024" y="2653418"/>
            <a:ext cx="43572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0707" y="3393445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P15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9731" y="4847987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P15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4804" y="3399542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P30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4804" y="4840238"/>
            <a:ext cx="4408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P30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24862"/>
            <a:ext cx="8229600" cy="495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7262"/>
            <a:ext cx="3022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4200" y="177262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291562"/>
            <a:ext cx="45339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08400" y="253462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600" y="253462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740112" y="4854831"/>
            <a:ext cx="1371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(Ting et al., 2011)</a:t>
            </a:r>
          </a:p>
        </p:txBody>
      </p:sp>
      <p:sp>
        <p:nvSpPr>
          <p:cNvPr id="9" name="Rectangle 8"/>
          <p:cNvSpPr/>
          <p:nvPr/>
        </p:nvSpPr>
        <p:spPr>
          <a:xfrm>
            <a:off x="6914397" y="257627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1074738"/>
            <a:ext cx="563880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9550"/>
            <a:ext cx="5562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66750"/>
            <a:ext cx="55626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457200" y="1771650"/>
            <a:ext cx="2057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slice culture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NRG: DIV </a:t>
            </a:r>
            <a:r>
              <a:rPr lang="en-US" dirty="0" smtClean="0"/>
              <a:t>10-15</a:t>
            </a:r>
            <a:endParaRPr lang="en-US" dirty="0"/>
          </a:p>
          <a:p>
            <a:pPr eaLnBrk="1" hangingPunct="1"/>
            <a:r>
              <a:rPr lang="en-US" dirty="0"/>
              <a:t>(equiv. </a:t>
            </a:r>
            <a:r>
              <a:rPr lang="en-US" dirty="0" smtClean="0"/>
              <a:t>p20-p25)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5 </a:t>
            </a:r>
            <a:r>
              <a:rPr lang="en-US" dirty="0" err="1"/>
              <a:t>nM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4838700"/>
            <a:ext cx="7620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4829175"/>
            <a:ext cx="7620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24300" y="475511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mEPSC</a:t>
            </a:r>
            <a:r>
              <a:rPr lang="en-US" dirty="0" smtClean="0"/>
              <a:t> amplitude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4730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mEPSC</a:t>
            </a:r>
            <a:r>
              <a:rPr lang="en-US" dirty="0" smtClean="0"/>
              <a:t> frequency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172095"/>
            <a:ext cx="52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6592" y="597009"/>
            <a:ext cx="7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NRG-1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750"/>
            <a:ext cx="3509962" cy="231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2857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1200" y="2443851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5800" y="2857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09600" y="2952750"/>
            <a:ext cx="4300538" cy="1857798"/>
            <a:chOff x="4381500" y="438150"/>
            <a:chExt cx="4300538" cy="185779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38150"/>
              <a:ext cx="4186238" cy="185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81500" y="1972098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711200" y="28003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9001"/>
            <a:ext cx="2657314" cy="436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702719" y="280035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7740112" y="4854831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(Li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2011)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4000" y="43239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3828" y="210451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DNMT </a:t>
            </a:r>
            <a:r>
              <a:rPr lang="en-US" dirty="0" smtClean="0">
                <a:sym typeface="Wingdings" panose="05000000000000000000" pitchFamily="2" charset="2"/>
              </a:rPr>
              <a:t> ErbB4?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" y="4385034"/>
            <a:ext cx="1319213" cy="6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359" y="1333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728" y="12001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5615" y="3409950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2052"/>
            <a:ext cx="3299111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4542" y="219898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59" y="1333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728" y="12001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5615" y="3409950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2052"/>
            <a:ext cx="3299111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4542" y="219898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85" y="230192"/>
            <a:ext cx="3620966" cy="22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06698" y="2604892"/>
            <a:ext cx="308302" cy="34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0849" y="4686798"/>
            <a:ext cx="308302" cy="34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" y="4385034"/>
            <a:ext cx="1319213" cy="6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0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59" y="1333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728" y="12001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5615" y="3409950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2052"/>
            <a:ext cx="3299111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4542" y="219898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85" y="230192"/>
            <a:ext cx="3620966" cy="22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04892"/>
            <a:ext cx="3509962" cy="231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06698" y="2604892"/>
            <a:ext cx="308302" cy="34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0849" y="4686798"/>
            <a:ext cx="308302" cy="34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7740112" y="4854831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(Li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2011)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" y="4385034"/>
            <a:ext cx="1319213" cy="6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ooksite.elsevier.com/9780123914941/downloads/CH005/f05-04-97801239149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4434423" cy="362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11090"/>
            <a:ext cx="4800600" cy="3737499"/>
          </a:xfrm>
          <a:prstGeom prst="rect">
            <a:avLst/>
          </a:prstGeom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0" y="4870608"/>
            <a:ext cx="15440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Sweatt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</a:rPr>
              <a:t> et al., 2013)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59" y="1333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728" y="12001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5615" y="3409950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2052"/>
            <a:ext cx="3299111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4542" y="219898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962400" y="2198988"/>
            <a:ext cx="685800" cy="3424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2103" y="4476750"/>
            <a:ext cx="685800" cy="3424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" y="4385034"/>
            <a:ext cx="1319213" cy="6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1524000" y="2372856"/>
            <a:ext cx="3083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79852" y="4580880"/>
            <a:ext cx="30279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31498"/>
            <a:ext cx="3948162" cy="228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38825" y="2800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1020" y="257937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***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38907" y="4171950"/>
            <a:ext cx="1207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     </a:t>
            </a:r>
            <a:r>
              <a:rPr lang="en-US" dirty="0" err="1" smtClean="0"/>
              <a:t>fAHP</a:t>
            </a:r>
            <a:endParaRPr lang="en-US" dirty="0" smtClean="0"/>
          </a:p>
          <a:p>
            <a:r>
              <a:rPr lang="en-US" dirty="0" smtClean="0"/>
              <a:t>**    </a:t>
            </a:r>
            <a:r>
              <a:rPr lang="en-US" dirty="0" err="1" smtClean="0"/>
              <a:t>mAHP</a:t>
            </a:r>
            <a:endParaRPr lang="en-US" dirty="0" smtClean="0"/>
          </a:p>
          <a:p>
            <a:r>
              <a:rPr lang="en-US" dirty="0" smtClean="0"/>
              <a:t>***  </a:t>
            </a:r>
            <a:r>
              <a:rPr lang="en-US" dirty="0" err="1" smtClean="0"/>
              <a:t>sAHP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838825" y="2541389"/>
            <a:ext cx="2828925" cy="97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95654" y="16772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3350"/>
            <a:ext cx="3298370" cy="46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76600" y="241696"/>
            <a:ext cx="152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438150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SI, layer 2/3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371475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chandelier cells are mostly absent in layer 5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315200" y="4824624"/>
            <a:ext cx="17796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Povysheva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2013)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8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241696"/>
            <a:ext cx="152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438150"/>
            <a:ext cx="129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SI, layer 2/3</a:t>
            </a:r>
            <a:endParaRPr lang="en-US" dirty="0"/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315200" y="4824624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(Li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2011)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5996"/>
            <a:ext cx="5692186" cy="43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7400" y="385525"/>
            <a:ext cx="304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8" y="2038350"/>
            <a:ext cx="2362200" cy="288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2029563"/>
            <a:ext cx="304800" cy="25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51230"/>
            <a:ext cx="4551044" cy="189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" y="172357"/>
            <a:ext cx="3252107" cy="211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315200" y="4824624"/>
            <a:ext cx="16369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Teshima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et al., 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2003)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5778" y="329565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≈ E</a:t>
            </a:r>
            <a:r>
              <a:rPr lang="en-US" sz="1400" baseline="-25000" dirty="0" smtClean="0"/>
              <a:t>K</a:t>
            </a:r>
            <a:r>
              <a:rPr lang="en-US" sz="1000" baseline="-10000" dirty="0" smtClean="0"/>
              <a:t>+</a:t>
            </a:r>
            <a:endParaRPr lang="en-US" sz="1000" baseline="-10000" dirty="0"/>
          </a:p>
        </p:txBody>
      </p:sp>
    </p:spTree>
    <p:extLst>
      <p:ext uri="{BB962C8B-B14F-4D97-AF65-F5344CB8AC3E}">
        <p14:creationId xmlns:p14="http://schemas.microsoft.com/office/powerpoint/2010/main" val="3527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359" y="1333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728" y="12001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5615" y="3409950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22052"/>
            <a:ext cx="3299111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4542" y="2198988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" y="4385034"/>
            <a:ext cx="1319213" cy="67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1524000" y="2372856"/>
            <a:ext cx="3083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79852" y="4580880"/>
            <a:ext cx="30279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70" y="2238546"/>
            <a:ext cx="3361072" cy="265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204847" y="196215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05450" y="104775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505450" y="1047750"/>
            <a:ext cx="57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62600" y="104775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62600" y="1962150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54506" y="180826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–70 mV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1489" y="90993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–30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359" y="133350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DNMT </a:t>
            </a:r>
            <a:r>
              <a:rPr lang="en-US" dirty="0" err="1" smtClean="0"/>
              <a:t>dKO</a:t>
            </a:r>
            <a:endParaRPr lang="en-US" baseline="30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46" y="95330"/>
            <a:ext cx="3886200" cy="504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70621"/>
            <a:ext cx="4018515" cy="2481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9821" y="1504950"/>
            <a:ext cx="822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reg</a:t>
            </a:r>
            <a:r>
              <a:rPr lang="en-US" sz="1400" dirty="0" smtClean="0"/>
              <a:t> ACSF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14726" y="3498036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nM</a:t>
            </a:r>
            <a:r>
              <a:rPr lang="en-US" sz="1400" dirty="0" smtClean="0"/>
              <a:t> NRG-1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275574" y="2152650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–70 mV</a:t>
            </a:r>
            <a:endParaRPr lang="en-US" sz="1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987659" y="2297946"/>
            <a:ext cx="3083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04447" y="4377303"/>
            <a:ext cx="3083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14800" y="4057650"/>
            <a:ext cx="4648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88195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5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00150"/>
            <a:ext cx="33195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Brief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DNMT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NRG-1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Mecp2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19" y="209550"/>
            <a:ext cx="47053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253919" y="1657350"/>
            <a:ext cx="18176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>
                <a:solidFill>
                  <a:srgbClr val="6B6B6B"/>
                </a:solidFill>
                <a:latin typeface="Verdana" pitchFamily="34" charset="0"/>
              </a:rPr>
              <a:t>Feng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 and </a:t>
            </a:r>
            <a:r>
              <a:rPr lang="en-US" sz="1000" dirty="0" err="1">
                <a:solidFill>
                  <a:srgbClr val="6B6B6B"/>
                </a:solidFill>
                <a:latin typeface="Verdana" pitchFamily="34" charset="0"/>
              </a:rPr>
              <a:t>Nestler</a:t>
            </a:r>
            <a:r>
              <a:rPr lang="en-US" sz="1000" dirty="0">
                <a:solidFill>
                  <a:srgbClr val="6B6B6B"/>
                </a:solidFill>
                <a:latin typeface="Verdana" pitchFamily="34" charset="0"/>
              </a:rPr>
              <a:t>, 2010)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438150"/>
            <a:ext cx="92066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539" y="2190750"/>
            <a:ext cx="5834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Rett</a:t>
            </a:r>
            <a:r>
              <a:rPr lang="en-US" dirty="0" smtClean="0"/>
              <a:t> Syndrome: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caused by mutation of Mecp2 in 90% cases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lethal in boys (X-linked)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leads to severe neurological abnormalities and developmental delay/arrest in girls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symptoms mimicked by mouse models with Mecp2 KO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Mecp2 KO leads to </a:t>
            </a:r>
            <a:r>
              <a:rPr lang="en-US" dirty="0" err="1" smtClean="0"/>
              <a:t>disbalance</a:t>
            </a:r>
            <a:r>
              <a:rPr lang="en-US" dirty="0" smtClean="0"/>
              <a:t> of excitation and inhibition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9550"/>
            <a:ext cx="3071812" cy="38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145878" y="4019550"/>
            <a:ext cx="13885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(</a:t>
            </a:r>
            <a:r>
              <a:rPr lang="en-US" sz="1000" dirty="0" err="1" smtClean="0">
                <a:solidFill>
                  <a:srgbClr val="6B6B6B"/>
                </a:solidFill>
                <a:latin typeface="Verdana" pitchFamily="34" charset="0"/>
              </a:rPr>
              <a:t>Dani</a:t>
            </a:r>
            <a:r>
              <a:rPr lang="en-US" sz="1000" dirty="0" smtClean="0">
                <a:solidFill>
                  <a:srgbClr val="6B6B6B"/>
                </a:solidFill>
                <a:latin typeface="Verdana" pitchFamily="34" charset="0"/>
              </a:rPr>
              <a:t> et al., 2005)</a:t>
            </a:r>
            <a:endParaRPr lang="en-US" sz="1000" dirty="0">
              <a:solidFill>
                <a:srgbClr val="6B6B6B"/>
              </a:solidFill>
              <a:latin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0" y="609600"/>
            <a:ext cx="1524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2266950"/>
            <a:ext cx="1524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67600" y="323850"/>
            <a:ext cx="1524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05055" y="2228850"/>
            <a:ext cx="1524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79764" y="209550"/>
            <a:ext cx="147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</a:t>
            </a:r>
            <a:r>
              <a:rPr lang="en-US" sz="1600" dirty="0" err="1" smtClean="0"/>
              <a:t>pyr</a:t>
            </a:r>
            <a:r>
              <a:rPr lang="en-US" sz="1600" dirty="0" smtClean="0"/>
              <a:t>. neurons: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96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971550"/>
            <a:ext cx="533400" cy="36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781" y="602218"/>
            <a:ext cx="3474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Y/X</a:t>
            </a:r>
            <a:r>
              <a:rPr lang="en-US" baseline="30000" dirty="0" smtClean="0"/>
              <a:t>Mecp2 KO</a:t>
            </a:r>
            <a:r>
              <a:rPr lang="en-US" dirty="0" smtClean="0"/>
              <a:t> + PV-T2A-Cre + H2B-GFP</a:t>
            </a:r>
          </a:p>
          <a:p>
            <a:r>
              <a:rPr lang="en-US" dirty="0" smtClean="0"/>
              <a:t>vs.</a:t>
            </a:r>
          </a:p>
          <a:p>
            <a:r>
              <a:rPr lang="en-US" dirty="0" smtClean="0"/>
              <a:t>Y/</a:t>
            </a:r>
            <a:r>
              <a:rPr lang="en-US" dirty="0" err="1" smtClean="0"/>
              <a:t>X</a:t>
            </a:r>
            <a:r>
              <a:rPr lang="en-US" baseline="30000" dirty="0" err="1" smtClean="0"/>
              <a:t>wt</a:t>
            </a:r>
            <a:r>
              <a:rPr lang="en-US" dirty="0" smtClean="0"/>
              <a:t> + …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343150"/>
            <a:ext cx="2905125" cy="203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0" y="2545257"/>
            <a:ext cx="76200" cy="48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689675" y="2101303"/>
            <a:ext cx="152400" cy="48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133600" y="2011856"/>
            <a:ext cx="152400" cy="48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1959243" y="2292447"/>
            <a:ext cx="152400" cy="48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5800" y="602218"/>
            <a:ext cx="304800" cy="216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63" y="131277"/>
            <a:ext cx="4583037" cy="483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495800" y="602218"/>
            <a:ext cx="304800" cy="216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8382000" y="2011856"/>
            <a:ext cx="152400" cy="363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244340" y="2531745"/>
            <a:ext cx="13716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389620" y="2343150"/>
            <a:ext cx="1524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57600" y="2419350"/>
            <a:ext cx="662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DNMT </a:t>
            </a:r>
            <a:r>
              <a:rPr lang="en-US" sz="900" dirty="0" err="1" smtClean="0"/>
              <a:t>wt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8482551" y="1885950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wt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480224" y="2226618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dKO</a:t>
            </a:r>
            <a:endParaRPr lang="en-US" sz="9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244340" y="2733675"/>
            <a:ext cx="13716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81400" y="2619375"/>
            <a:ext cx="892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DNMT </a:t>
            </a:r>
            <a:r>
              <a:rPr lang="en-US" sz="900" dirty="0" err="1" smtClean="0"/>
              <a:t>dKO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25348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WT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3429735" y="875492"/>
            <a:ext cx="93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Mecp2 KO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18123" y="6881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P30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750"/>
            <a:ext cx="8180134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2666094"/>
            <a:ext cx="8180134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63" y="131277"/>
            <a:ext cx="4583037" cy="483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9200" y="971550"/>
            <a:ext cx="533400" cy="36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781" y="602218"/>
            <a:ext cx="3474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Y/X</a:t>
            </a:r>
            <a:r>
              <a:rPr lang="en-US" baseline="30000" dirty="0" smtClean="0"/>
              <a:t>Mecp2 KO</a:t>
            </a:r>
            <a:r>
              <a:rPr lang="en-US" dirty="0" smtClean="0"/>
              <a:t> + PV-T2A-Cre + H2B-GFP</a:t>
            </a:r>
          </a:p>
          <a:p>
            <a:r>
              <a:rPr lang="en-US" dirty="0" smtClean="0"/>
              <a:t>vs.</a:t>
            </a:r>
          </a:p>
          <a:p>
            <a:r>
              <a:rPr lang="en-US" dirty="0" smtClean="0"/>
              <a:t>Y/</a:t>
            </a:r>
            <a:r>
              <a:rPr lang="en-US" dirty="0" err="1" smtClean="0"/>
              <a:t>X</a:t>
            </a:r>
            <a:r>
              <a:rPr lang="en-US" baseline="30000" dirty="0" err="1" smtClean="0"/>
              <a:t>wt</a:t>
            </a:r>
            <a:r>
              <a:rPr lang="en-US" dirty="0" smtClean="0"/>
              <a:t> + 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602218"/>
            <a:ext cx="304800" cy="216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8382000" y="2011856"/>
            <a:ext cx="152400" cy="363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44340" y="2531745"/>
            <a:ext cx="13716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44340" y="2733675"/>
            <a:ext cx="13716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389620" y="2343150"/>
            <a:ext cx="1524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82551" y="1885950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wt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8480224" y="2226618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dKO</a:t>
            </a:r>
            <a:endParaRPr lang="en-US" sz="9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7883"/>
            <a:ext cx="2438400" cy="338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57600" y="2419350"/>
            <a:ext cx="662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DNMT </a:t>
            </a:r>
            <a:r>
              <a:rPr lang="en-US" sz="900" dirty="0" err="1" smtClean="0"/>
              <a:t>wt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581400" y="2619375"/>
            <a:ext cx="892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DNMT </a:t>
            </a:r>
            <a:r>
              <a:rPr lang="en-US" sz="900" dirty="0" err="1" smtClean="0"/>
              <a:t>dKO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348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9735" y="875492"/>
            <a:ext cx="93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Mecp2 KO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8123" y="6881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P30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09550"/>
            <a:ext cx="739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DNMT 1/3a vs. Mecp2 KOs:</a:t>
            </a:r>
          </a:p>
          <a:p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other readouts of methylation in PV-FS interneurons besides Mecp2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different developmental time points of KO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conditional vs. global KO</a:t>
            </a:r>
          </a:p>
        </p:txBody>
      </p:sp>
    </p:spTree>
    <p:extLst>
      <p:ext uri="{BB962C8B-B14F-4D97-AF65-F5344CB8AC3E}">
        <p14:creationId xmlns:p14="http://schemas.microsoft.com/office/powerpoint/2010/main" val="2188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85" y="361950"/>
            <a:ext cx="2608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" y="807866"/>
            <a:ext cx="4052888" cy="314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123" y="6881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09550"/>
            <a:ext cx="739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DNMT 1/3a vs. Mecp2 KOs:</a:t>
            </a:r>
          </a:p>
          <a:p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other readouts of methylation in PV-FS interneurons besides Mecp2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 smtClean="0"/>
              <a:t>different developmental time points of KO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conditional vs. global KO</a:t>
            </a:r>
          </a:p>
        </p:txBody>
      </p:sp>
    </p:spTree>
    <p:extLst>
      <p:ext uri="{BB962C8B-B14F-4D97-AF65-F5344CB8AC3E}">
        <p14:creationId xmlns:p14="http://schemas.microsoft.com/office/powerpoint/2010/main" val="6674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438150"/>
            <a:ext cx="73151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Dnmt</a:t>
            </a:r>
            <a:r>
              <a:rPr lang="en-US" sz="2000" dirty="0" smtClean="0"/>
              <a:t> 1 and 3a in FS-PV interneurons:</a:t>
            </a:r>
            <a:endParaRPr lang="en-US" sz="2000" dirty="0"/>
          </a:p>
          <a:p>
            <a:pPr marL="457200" indent="-457200">
              <a:buFont typeface="Courier New" pitchFamily="49" charset="0"/>
              <a:buChar char="o"/>
            </a:pPr>
            <a:r>
              <a:rPr lang="en-US" sz="2000" dirty="0" smtClean="0"/>
              <a:t>important for maintenance/maturation of passive, but not active, intrinsic properties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000" dirty="0" smtClean="0"/>
              <a:t>important for maintenance of excitatory, but not inhibitory, synaptic input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000" dirty="0" err="1" smtClean="0"/>
              <a:t>haplo</a:t>
            </a:r>
            <a:r>
              <a:rPr lang="en-US" sz="2000" dirty="0" smtClean="0"/>
              <a:t>-sufficient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sz="2000" dirty="0" smtClean="0"/>
              <a:t>possible target: </a:t>
            </a:r>
            <a:r>
              <a:rPr lang="en-US" sz="2000" dirty="0" err="1" smtClean="0"/>
              <a:t>takusan</a:t>
            </a:r>
            <a:r>
              <a:rPr lang="en-US" sz="2000" dirty="0" smtClean="0"/>
              <a:t> gene family</a:t>
            </a:r>
          </a:p>
          <a:p>
            <a:r>
              <a:rPr lang="en-US" sz="2000" dirty="0" smtClean="0"/>
              <a:t>Mecp2 KO </a:t>
            </a:r>
            <a:r>
              <a:rPr lang="en-US" sz="2000" dirty="0"/>
              <a:t>in FS-PV </a:t>
            </a:r>
            <a:r>
              <a:rPr lang="en-US" sz="2000" dirty="0" smtClean="0"/>
              <a:t>interneurons: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 smtClean="0"/>
              <a:t>results in abnormal increase in frequency of </a:t>
            </a:r>
            <a:r>
              <a:rPr lang="en-US" sz="2000" dirty="0" err="1" smtClean="0"/>
              <a:t>mEPSCs</a:t>
            </a:r>
            <a:r>
              <a:rPr lang="en-US" sz="2000" dirty="0" smtClean="0"/>
              <a:t> at P25–30, but not P15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 smtClean="0"/>
              <a:t>results in increased excitability (measured by </a:t>
            </a:r>
            <a:r>
              <a:rPr lang="en-US" sz="2000" dirty="0" err="1" smtClean="0"/>
              <a:t>Rin</a:t>
            </a:r>
            <a:r>
              <a:rPr lang="en-US" sz="2000" dirty="0" smtClean="0"/>
              <a:t>)</a:t>
            </a:r>
          </a:p>
          <a:p>
            <a:pPr marL="457200" indent="-457200">
              <a:buFont typeface="Courier New" pitchFamily="49" charset="0"/>
              <a:buChar char="o"/>
            </a:pPr>
            <a:endParaRPr lang="en-US" sz="2000" dirty="0" smtClean="0"/>
          </a:p>
          <a:p>
            <a:r>
              <a:rPr lang="en-US" sz="2000" dirty="0" smtClean="0"/>
              <a:t>~ NRG increases excitability and abolishes I</a:t>
            </a:r>
            <a:r>
              <a:rPr lang="en-US" sz="2000" baseline="-25000" dirty="0" smtClean="0"/>
              <a:t>AHP</a:t>
            </a:r>
            <a:r>
              <a:rPr lang="en-US" sz="2000" dirty="0" smtClean="0"/>
              <a:t> in WT, but not DNMT KO neurons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04" y="-19050"/>
            <a:ext cx="10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438150"/>
            <a:ext cx="777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Ongoing experiments:</a:t>
            </a:r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slice culture: long-term effects of NRG1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EEG: gamma rhythms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seizure threshold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err="1" smtClean="0"/>
              <a:t>RNAseq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Yasuyuki</a:t>
            </a:r>
            <a:r>
              <a:rPr lang="en-US" sz="2400" dirty="0"/>
              <a:t> </a:t>
            </a:r>
            <a:r>
              <a:rPr lang="en-US" sz="2400" dirty="0" err="1" smtClean="0"/>
              <a:t>Shima</a:t>
            </a:r>
            <a:r>
              <a:rPr lang="en-US" sz="2400" dirty="0" smtClean="0"/>
              <a:t>, Alexander </a:t>
            </a:r>
            <a:r>
              <a:rPr lang="en-US" sz="2400" dirty="0" err="1" smtClean="0"/>
              <a:t>Cristofaro</a:t>
            </a:r>
            <a:r>
              <a:rPr lang="en-US" sz="2400" dirty="0" smtClean="0"/>
              <a:t>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filling </a:t>
            </a:r>
            <a:r>
              <a:rPr lang="en-US" sz="2400" dirty="0" err="1" smtClean="0"/>
              <a:t>RoR</a:t>
            </a:r>
            <a:r>
              <a:rPr lang="en-US" sz="2400" dirty="0" smtClean="0"/>
              <a:t>-</a:t>
            </a:r>
            <a:r>
              <a:rPr lang="el-GR" sz="2400" dirty="0" smtClean="0"/>
              <a:t>β</a:t>
            </a:r>
            <a:r>
              <a:rPr lang="en-US" sz="2400" dirty="0" smtClean="0"/>
              <a:t> KO neurons</a:t>
            </a:r>
          </a:p>
          <a:p>
            <a:pPr marL="457200" indent="-457200">
              <a:buFont typeface="Courier New" pitchFamily="49" charset="0"/>
              <a:buChar char="o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0890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2000" y="1363205"/>
            <a:ext cx="7416800" cy="2321781"/>
            <a:chOff x="203200" y="2159000"/>
            <a:chExt cx="8763000" cy="2743200"/>
          </a:xfrm>
        </p:grpSpPr>
        <p:pic>
          <p:nvPicPr>
            <p:cNvPr id="2" name="Picture 1" descr="M1CtxFracGammaPowerHistN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203200" y="2159000"/>
              <a:ext cx="4394200" cy="2743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Picture 2" descr="S1CtxFracGammaPowerHistN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5"/>
                <a:stretch>
                  <a:fillRect/>
                </a:stretch>
              </p:blipFill>
            </mc:Choice>
            <mc:Fallback>
              <p:blipFill>
                <a:blip r:embed="rId6"/>
                <a:stretch>
                  <a:fillRect/>
                </a:stretch>
              </p:blipFill>
            </mc:Fallback>
          </mc:AlternateContent>
          <p:spPr>
            <a:xfrm>
              <a:off x="4572000" y="2159000"/>
              <a:ext cx="4394200" cy="27432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2520950" y="2419350"/>
              <a:ext cx="205105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63800" y="2447924"/>
              <a:ext cx="2095500" cy="6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WT</a:t>
              </a:r>
              <a:b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DNMT1/3a 2x-KO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64350" y="2495550"/>
              <a:ext cx="205105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8950" y="2428875"/>
              <a:ext cx="2095500" cy="6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WT</a:t>
              </a:r>
              <a:b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DNMT1/3a 2x-KO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057400" y="81915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motor cortex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81915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sensory cortex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0" y="4324350"/>
            <a:ext cx="29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collab</a:t>
            </a:r>
            <a:r>
              <a:rPr lang="en-US" dirty="0" smtClean="0"/>
              <a:t>. with Praveen </a:t>
            </a:r>
            <a:r>
              <a:rPr lang="en-US" dirty="0" err="1" smtClean="0"/>
              <a:t>Taneja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lex\Downloads\yasy brain image 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17" y="457260"/>
            <a:ext cx="5540383" cy="46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3322" y="57150"/>
            <a:ext cx="4849678" cy="1371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888146"/>
            <a:ext cx="250004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Sacha</a:t>
            </a:r>
            <a:r>
              <a:rPr lang="en-US" dirty="0" smtClean="0">
                <a:solidFill>
                  <a:schemeClr val="bg1"/>
                </a:solidFill>
              </a:rPr>
              <a:t> Nelson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Praveen </a:t>
            </a:r>
            <a:r>
              <a:rPr lang="en-US" dirty="0" err="1" smtClean="0">
                <a:solidFill>
                  <a:schemeClr val="bg1"/>
                </a:solidFill>
              </a:rPr>
              <a:t>Taneja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Mark Miller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Sean O’Toole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Yasmin Escobedo-</a:t>
            </a:r>
            <a:r>
              <a:rPr lang="en-US" dirty="0" err="1" smtClean="0">
                <a:solidFill>
                  <a:schemeClr val="bg1"/>
                </a:solidFill>
              </a:rPr>
              <a:t>Lozoya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Lorraine Lei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 Lauer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Zhe</a:t>
            </a:r>
            <a:r>
              <a:rPr lang="en-US" dirty="0" smtClean="0">
                <a:solidFill>
                  <a:schemeClr val="bg1"/>
                </a:solidFill>
              </a:rPr>
              <a:t> Ming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Yasu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Shima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Alexander </a:t>
            </a:r>
            <a:r>
              <a:rPr lang="en-US" dirty="0" err="1" smtClean="0">
                <a:solidFill>
                  <a:schemeClr val="bg1"/>
                </a:solidFill>
              </a:rPr>
              <a:t>Cristofaro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Ken </a:t>
            </a:r>
            <a:r>
              <a:rPr lang="en-US" dirty="0" err="1">
                <a:solidFill>
                  <a:schemeClr val="bg1"/>
                </a:solidFill>
              </a:rPr>
              <a:t>Sugino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0153" y="888146"/>
            <a:ext cx="2202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Josh Huang Lab (CSH)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UCLA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Whitehead Institute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Supported by </a:t>
            </a:r>
            <a:r>
              <a:rPr lang="en-US" dirty="0" smtClean="0">
                <a:solidFill>
                  <a:schemeClr val="bg1"/>
                </a:solidFill>
                <a:cs typeface="Arial" pitchFamily="34" charset="0"/>
              </a:rPr>
              <a:t>NINDS</a:t>
            </a:r>
            <a:endParaRPr 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62000" y="1809750"/>
            <a:ext cx="7391400" cy="1371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Thank you for your attention!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209550"/>
            <a:ext cx="77723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2P uncaging application</a:t>
            </a:r>
          </a:p>
          <a:p>
            <a:endParaRPr lang="en-US" sz="2400" dirty="0" smtClean="0"/>
          </a:p>
          <a:p>
            <a:r>
              <a:rPr lang="en-US" sz="2400" dirty="0" smtClean="0"/>
              <a:t>replacing paired recordings: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Inputs to L5 PV+ cells?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Strength of PV+ output to pyramidal neurons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Pyramidal input to PV+ interneurons: paired-pulse ratio; change in connection probability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more fun stuff: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dendritic integration in PV+ interneurons in DNMT and Mecp2 KOs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effects on changes in </a:t>
            </a:r>
            <a:r>
              <a:rPr lang="en-US" sz="2400" dirty="0" err="1" smtClean="0"/>
              <a:t>perisomatic</a:t>
            </a:r>
            <a:r>
              <a:rPr lang="en-US" sz="2400" dirty="0" smtClean="0"/>
              <a:t> output (if any) on pyramidal dendritic integration</a:t>
            </a:r>
            <a:endParaRPr lang="en-US" sz="2400" dirty="0"/>
          </a:p>
          <a:p>
            <a:endParaRPr lang="en-US" sz="2400" dirty="0" smtClean="0"/>
          </a:p>
          <a:p>
            <a:pPr marL="457200" indent="-457200">
              <a:buFont typeface="Courier New" pitchFamily="49" charset="0"/>
              <a:buChar char="o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5762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750"/>
            <a:ext cx="8180134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14350"/>
            <a:ext cx="51476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DNA </a:t>
            </a:r>
            <a:r>
              <a:rPr lang="en-US" sz="2800" dirty="0" err="1" smtClean="0"/>
              <a:t>methyltransferases</a:t>
            </a:r>
            <a:r>
              <a:rPr lang="en-US" sz="2800" dirty="0" smtClean="0"/>
              <a:t> (DNMTs):</a:t>
            </a:r>
          </a:p>
          <a:p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Maintenance:</a:t>
            </a:r>
          </a:p>
          <a:p>
            <a:pPr lvl="1"/>
            <a:r>
              <a:rPr lang="en-US" sz="2800" i="1" dirty="0" smtClean="0"/>
              <a:t>— </a:t>
            </a:r>
            <a:r>
              <a:rPr lang="en-US" sz="2800" dirty="0" smtClean="0"/>
              <a:t>DNMT 1*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De-novo:</a:t>
            </a:r>
          </a:p>
          <a:p>
            <a:pPr marL="457200" lvl="2"/>
            <a:r>
              <a:rPr lang="en-US" sz="2800" i="1" dirty="0"/>
              <a:t>— </a:t>
            </a:r>
            <a:r>
              <a:rPr lang="en-US" sz="2800" dirty="0"/>
              <a:t>DNMT </a:t>
            </a:r>
            <a:r>
              <a:rPr lang="en-US" sz="2800" dirty="0" smtClean="0"/>
              <a:t>3a*</a:t>
            </a:r>
          </a:p>
          <a:p>
            <a:pPr marL="457200" lvl="2"/>
            <a:r>
              <a:rPr lang="en-US" sz="2800" i="1" dirty="0"/>
              <a:t>— </a:t>
            </a:r>
            <a:r>
              <a:rPr lang="en-US" sz="2800" dirty="0"/>
              <a:t>DNMT </a:t>
            </a:r>
            <a:r>
              <a:rPr lang="en-US" sz="2800" dirty="0" smtClean="0"/>
              <a:t>3b</a:t>
            </a:r>
          </a:p>
          <a:p>
            <a:pPr marL="457200" lvl="2"/>
            <a:endParaRPr lang="en-US" sz="2800" dirty="0"/>
          </a:p>
          <a:p>
            <a:pPr marL="0" lvl="1"/>
            <a:r>
              <a:rPr lang="en-US" sz="2800" dirty="0" smtClean="0"/>
              <a:t>* present in adult brain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1950"/>
            <a:ext cx="1752600" cy="46081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0" y="209550"/>
            <a:ext cx="1600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9" y="361950"/>
            <a:ext cx="411948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78" y="3181350"/>
            <a:ext cx="4128522" cy="132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5117448" y="4586643"/>
            <a:ext cx="15119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Verdana" pitchFamily="34" charset="0"/>
              </a:rPr>
              <a:t>(</a:t>
            </a:r>
            <a:r>
              <a:rPr lang="en-US" sz="1000" dirty="0" err="1" smtClean="0">
                <a:latin typeface="Verdana" pitchFamily="34" charset="0"/>
              </a:rPr>
              <a:t>Kadriu</a:t>
            </a:r>
            <a:r>
              <a:rPr lang="en-US" sz="1000" dirty="0" smtClean="0">
                <a:latin typeface="Verdana" pitchFamily="34" charset="0"/>
              </a:rPr>
              <a:t> et al., 2011)</a:t>
            </a:r>
            <a:endParaRPr lang="en-US" sz="1000" dirty="0">
              <a:latin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9919" y="454779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(GAD-GFP)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3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23690</TotalTime>
  <Words>1044</Words>
  <Application>Microsoft Office PowerPoint</Application>
  <PresentationFormat>On-screen Show (16:9)</PresentationFormat>
  <Paragraphs>284</Paragraphs>
  <Slides>69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Role of DNA Methylation in Physiological Development of Neocortical Inhibitory Circuitry</vt:lpstr>
      <vt:lpstr>PowerPoint Presentation</vt:lpstr>
      <vt:lpstr>PowerPoint Presentation</vt:lpstr>
      <vt:lpstr>DNA Methylation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Brandeis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Flyax</dc:creator>
  <cp:lastModifiedBy>Alexander V. Flyax</cp:lastModifiedBy>
  <cp:revision>278</cp:revision>
  <cp:lastPrinted>2012-12-03T20:30:37Z</cp:lastPrinted>
  <dcterms:created xsi:type="dcterms:W3CDTF">2012-12-02T11:40:08Z</dcterms:created>
  <dcterms:modified xsi:type="dcterms:W3CDTF">2014-10-28T02:39:33Z</dcterms:modified>
</cp:coreProperties>
</file>